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1"/>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3" r:id="rId15"/>
    <p:sldId id="270" r:id="rId16"/>
    <p:sldId id="288" r:id="rId17"/>
    <p:sldId id="290" r:id="rId18"/>
    <p:sldId id="291" r:id="rId19"/>
    <p:sldId id="262" r:id="rId20"/>
    <p:sldId id="289" r:id="rId21"/>
    <p:sldId id="267" r:id="rId22"/>
    <p:sldId id="279" r:id="rId23"/>
    <p:sldId id="278" r:id="rId24"/>
    <p:sldId id="281" r:id="rId25"/>
    <p:sldId id="273" r:id="rId26"/>
    <p:sldId id="268" r:id="rId27"/>
    <p:sldId id="274" r:id="rId28"/>
    <p:sldId id="275"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3"/>
            <p14:sldId id="270"/>
            <p14:sldId id="288"/>
            <p14:sldId id="290"/>
            <p14:sldId id="291"/>
          </p14:sldIdLst>
        </p14:section>
        <p14:section name="Preliminary results" id="{CEEEDF50-B2D5-F54F-8AEF-4009D792E9C1}">
          <p14:sldIdLst>
            <p14:sldId id="262"/>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p:restoredTop sz="75725"/>
  </p:normalViewPr>
  <p:slideViewPr>
    <p:cSldViewPr snapToGrid="0" snapToObjects="1">
      <p:cViewPr>
        <p:scale>
          <a:sx n="70" d="100"/>
          <a:sy n="70" d="100"/>
        </p:scale>
        <p:origin x="528" y="48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לעקוב אחרי מספר השקופית...</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ובדרך כלל יכולים להיות מתוארים על ידי קשר חזקה מהצורה הזאת.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כאשר את הפרמטרים העריכו בניסויים אמפיריים בתנאי יציבות אטמוספירית 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יותר דילול של הזיהום</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על פיה מגדירים </a:t>
            </a:r>
            <a:r>
              <a:rPr lang="he-IL" dirty="0" err="1"/>
              <a:t>סיגמות</a:t>
            </a:r>
            <a:r>
              <a:rPr lang="he-IL" dirty="0"/>
              <a:t> שונות למודל </a:t>
            </a:r>
            <a:r>
              <a:rPr lang="he-IL" dirty="0" err="1"/>
              <a:t>הגאוסי</a:t>
            </a:r>
            <a:r>
              <a:rPr lang="he-IL" dirty="0"/>
              <a:t>, מחלקת לעוד כמה ניו אנסים וסך </a:t>
            </a:r>
            <a:r>
              <a:rPr lang="he-IL" dirty="0" err="1"/>
              <a:t>הכל</a:t>
            </a:r>
            <a:r>
              <a:rPr lang="he-IL" dirty="0"/>
              <a:t> מקובל לחלק ל-6 מצבי יציבות אטמוספירית. </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 בין הצאצאים / הפתרונות החדשים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 ולפתור את בעיית מציאת איבר המקור. </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איי,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שיהום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בגלל שהמקומות האלו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המרחק (שוב </a:t>
            </a:r>
            <a:r>
              <a:rPr lang="he-IL" dirty="0" err="1"/>
              <a:t>האוקלידי</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r>
              <a:rPr lang="he-IL" dirty="0"/>
              <a:t>זה הגיוני, כי אם הפלומה הממוצעת מורכבת מ-2 פלומות הוא ישים חיישן איפשהו באמצע ויהיה רחוק מהריכוזים הגבוהים וככל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-ראינו שיש צורך בניטור הולם של זיהום אוויר, בין היתר לצורכי רגולציה כל פעילות תעשייתית. </a:t>
            </a:r>
          </a:p>
          <a:p>
            <a:pPr algn="r"/>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a:r>
              <a:rPr lang="he-IL" dirty="0"/>
              <a:t>-מודולים עתידיים יתמקדו בפיתוח של מודל אופטימיזציה זמני שפורס מחדש את החיישנים במינימום מאמץ ובשילוב המודול המרחבי עם הזמני. </a:t>
            </a:r>
          </a:p>
          <a:p>
            <a:pPr algn="r"/>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a:endParaRPr lang="he-IL" dirty="0"/>
          </a:p>
          <a:p>
            <a:pPr algn="r"/>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יש כמה גישות שכולם מכירים –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המודלים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למציאת המקורות בתהליך של </a:t>
            </a:r>
            <a:r>
              <a:rPr lang="en-US" dirty="0"/>
              <a:t>STE</a:t>
            </a:r>
            <a:r>
              <a:rPr lang="he-IL" dirty="0"/>
              <a:t>. </a:t>
            </a:r>
          </a:p>
          <a:p>
            <a:pPr marL="171450" indent="-171450" algn="r" defTabSz="914400" rtl="1" eaLnBrk="1" latinLnBrk="0" hangingPunct="1">
              <a:buFontTx/>
              <a:buChar char="-"/>
            </a:pPr>
            <a:r>
              <a:rPr lang="he-IL" dirty="0"/>
              <a:t>וככה הגעתי לנושא של העבודה הזאת – שי הוא מומחה ל-</a:t>
            </a:r>
            <a:r>
              <a:rPr lang="en-US" dirty="0"/>
              <a:t>STE</a:t>
            </a:r>
            <a:r>
              <a:rPr lang="he-IL" dirty="0"/>
              <a:t> ולחיישנים והתעניינתי בעבודה שלו ומשם נולד כיוון המחקר הזה. </a:t>
            </a:r>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שזאת בעיה קשה אם יש ייצוג דליל במרחב של מדידות. </a:t>
            </a:r>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כדי להשיג רזולוציית זמן מרחב טובה יותר.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a:t>
                </a:r>
                <a:r>
                  <a:rPr lang="he-IL" sz="1200" dirty="0" err="1">
                    <a:solidFill>
                      <a:srgbClr val="000000"/>
                    </a:solidFill>
                    <a:latin typeface="DaunPenh" pitchFamily="2" charset="0"/>
                    <a:cs typeface="DaunPenh" pitchFamily="2" charset="0"/>
                  </a:rPr>
                  <a:t>אנפיהארד</a:t>
                </a:r>
                <a:r>
                  <a:rPr lang="he-IL" sz="1200" dirty="0">
                    <a:solidFill>
                      <a:srgbClr val="000000"/>
                    </a:solidFill>
                    <a:latin typeface="DaunPenh" pitchFamily="2" charset="0"/>
                    <a:cs typeface="DaunPenh" pitchFamily="2" charset="0"/>
                  </a:rPr>
                  <a:t> – כלומר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a:t>
                </a:r>
                <a:r>
                  <a:rPr lang="he-IL" dirty="0" err="1"/>
                  <a:t>הפריסת</a:t>
                </a:r>
                <a:r>
                  <a:rPr lang="he-IL" dirty="0"/>
                  <a:t> האופטימלית של החיישנים זה המטרה היישומית של הרשת – למשל, בשביל הערכת חשיפה של </a:t>
                </a:r>
                <a:r>
                  <a:rPr lang="he-IL" dirty="0" err="1"/>
                  <a:t>אוכלוסיה</a:t>
                </a:r>
                <a:r>
                  <a:rPr lang="he-IL" dirty="0"/>
                  <a:t>, אז צריך לתת משקל למקומות מגורים, גני ילדים... מציאת </a:t>
                </a:r>
                <a:r>
                  <a:rPr lang="he-IL" dirty="0" err="1"/>
                  <a:t>פיקים</a:t>
                </a:r>
                <a:r>
                  <a:rPr lang="he-IL" dirty="0"/>
                  <a:t> – צריך לשים איפה שהריכוזים הכי גבוהים וכדומה. </a:t>
                </a:r>
              </a:p>
              <a:p>
                <a:pPr marL="0" algn="r" defTabSz="914400" rtl="1" eaLnBrk="1" latinLnBrk="0" hangingPunct="1"/>
                <a:r>
                  <a:rPr lang="he-IL" dirty="0"/>
                  <a:t>זה עודד אותי כי בעצם זה הראה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a:t>
            </a:r>
            <a:r>
              <a:rPr lang="he-IL" dirty="0">
                <a:latin typeface="DaunPenh" pitchFamily="2" charset="0"/>
              </a:rPr>
              <a:t>5</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1397044" y="3720704"/>
            <a:ext cx="8585156" cy="193899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1349488" y="5025475"/>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349488" y="5025475"/>
                <a:ext cx="7891272" cy="735907"/>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C2618A0-678E-2B4C-8E7C-8EE457DCC8AB}"/>
              </a:ext>
            </a:extLst>
          </p:cNvPr>
          <p:cNvGrpSpPr/>
          <p:nvPr/>
        </p:nvGrpSpPr>
        <p:grpSpPr>
          <a:xfrm>
            <a:off x="1825950" y="1975217"/>
            <a:ext cx="4642604" cy="2907566"/>
            <a:chOff x="7131820" y="2265698"/>
            <a:chExt cx="4642604" cy="2907566"/>
          </a:xfrm>
        </p:grpSpPr>
        <p:pic>
          <p:nvPicPr>
            <p:cNvPr id="15" name="Picture 14">
              <a:extLst>
                <a:ext uri="{FF2B5EF4-FFF2-40B4-BE49-F238E27FC236}">
                  <a16:creationId xmlns:a16="http://schemas.microsoft.com/office/drawing/2014/main" id="{B4E9E0A5-FAD9-0B41-A20B-8CD1F19AFF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96E27C-95D2-0647-B68F-51F5152A80CC}"/>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7"/>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B271AED-1992-D74A-95EC-977256F347D4}"/>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1"/>
      <p:bldP spid="11"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Evolutionary Algorithm</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8091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m:ctrlPr>
                      </m:sSubPr>
                      <m:e>
                        <m:r>
                          <m:rPr>
                            <m:sty m:val="p"/>
                          </m:rPr>
                          <a:rPr lang="en-US"/>
                          <m:t>m</m:t>
                        </m:r>
                      </m:e>
                      <m:sub>
                        <m:r>
                          <m:rPr>
                            <m:sty m:val="p"/>
                          </m:rPr>
                          <a:rPr lang="en-US"/>
                          <m:t>sr</m:t>
                        </m:r>
                      </m:sub>
                    </m:sSub>
                    <m:r>
                      <a:rPr lang="en-US"/>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17</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3083105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18</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541207" y="1301355"/>
            <a:ext cx="11109586" cy="4939805"/>
            <a:chOff x="21222" y="1448632"/>
            <a:chExt cx="11109586" cy="4939805"/>
          </a:xfrm>
        </p:grpSpPr>
        <p:grpSp>
          <p:nvGrpSpPr>
            <p:cNvPr id="2" name="Group 1">
              <a:extLst>
                <a:ext uri="{FF2B5EF4-FFF2-40B4-BE49-F238E27FC236}">
                  <a16:creationId xmlns:a16="http://schemas.microsoft.com/office/drawing/2014/main" id="{6B003E15-17D3-BD4A-87E9-0837D685F732}"/>
                </a:ext>
              </a:extLst>
            </p:cNvPr>
            <p:cNvGrpSpPr/>
            <p:nvPr/>
          </p:nvGrpSpPr>
          <p:grpSpPr>
            <a:xfrm>
              <a:off x="21222" y="1448632"/>
              <a:ext cx="11109586" cy="4939805"/>
              <a:chOff x="-787707" y="1828456"/>
              <a:chExt cx="11109586" cy="4939805"/>
            </a:xfrm>
          </p:grpSpPr>
          <p:grpSp>
            <p:nvGrpSpPr>
              <p:cNvPr id="5" name="Group 4">
                <a:extLst>
                  <a:ext uri="{FF2B5EF4-FFF2-40B4-BE49-F238E27FC236}">
                    <a16:creationId xmlns:a16="http://schemas.microsoft.com/office/drawing/2014/main" id="{112078CE-CDEB-4541-8907-4CF6701D025C}"/>
                  </a:ext>
                </a:extLst>
              </p:cNvPr>
              <p:cNvGrpSpPr/>
              <p:nvPr/>
            </p:nvGrpSpPr>
            <p:grpSpPr>
              <a:xfrm>
                <a:off x="-787707" y="2082708"/>
                <a:ext cx="11109586" cy="4685553"/>
                <a:chOff x="-1223441" y="-38409"/>
                <a:chExt cx="10852829" cy="4553867"/>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9" y="-38409"/>
                  <a:ext cx="5492539" cy="4553867"/>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223441" y="1055209"/>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418456" y="1828456"/>
                <a:ext cx="2978538" cy="1060300"/>
                <a:chOff x="6962443" y="1353716"/>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62443" y="1353716"/>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53249" y="2379969"/>
                <a:ext cx="2208328" cy="1748547"/>
                <a:chOff x="6690097" y="1071162"/>
                <a:chExt cx="2208328" cy="1748547"/>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90097" y="1071162"/>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229687" y="1812127"/>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20</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595880" y="1027146"/>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859861" y="1413689"/>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88" t="64161" r="8468" b="5712"/>
          <a:stretch/>
        </p:blipFill>
        <p:spPr bwMode="auto">
          <a:xfrm>
            <a:off x="2172037" y="3978496"/>
            <a:ext cx="7490028" cy="269800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9094005-21CF-864C-8099-A1722E4B08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49183" b="65993"/>
          <a:stretch/>
        </p:blipFill>
        <p:spPr bwMode="auto">
          <a:xfrm>
            <a:off x="2202017" y="1376319"/>
            <a:ext cx="7490029" cy="2662185"/>
          </a:xfrm>
          <a:prstGeom prst="rect">
            <a:avLst/>
          </a:prstGeom>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5623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279384" y="1734960"/>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5928289" y="1690688"/>
            <a:ext cx="5476094"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5778553" y="976885"/>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Solution for 15 sensors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700386" y="1473543"/>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0419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01C0391-AF7E-3142-A7CC-621BC891B6A0}"/>
              </a:ext>
            </a:extLst>
          </p:cNvPr>
          <p:cNvPicPr>
            <a:picLocks noChangeAspect="1"/>
          </p:cNvPicPr>
          <p:nvPr/>
        </p:nvPicPr>
        <p:blipFill>
          <a:blip r:embed="rId3"/>
          <a:stretch>
            <a:fillRect/>
          </a:stretch>
        </p:blipFill>
        <p:spPr>
          <a:xfrm>
            <a:off x="5489510" y="1027906"/>
            <a:ext cx="6242180" cy="5210501"/>
          </a:xfrm>
          <a:prstGeom prst="rect">
            <a:avLst/>
          </a:prstGeo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733269" y="2690336"/>
            <a:ext cx="3868712" cy="147732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Distance between top n average concentration rates and readings of n optimally placed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401956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26</a:t>
            </a:fld>
            <a:endParaRPr lang="en-US"/>
          </a:p>
        </p:txBody>
      </p:sp>
    </p:spTree>
    <p:extLst>
      <p:ext uri="{BB962C8B-B14F-4D97-AF65-F5344CB8AC3E}">
        <p14:creationId xmlns:p14="http://schemas.microsoft.com/office/powerpoint/2010/main" val="426703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3359586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29</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2500"/>
                            </p:stCondLst>
                            <p:childTnLst>
                              <p:par>
                                <p:cTn id="33" presetID="1" presetClass="entr" presetSubtype="0"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50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50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0"/>
                            </p:stCondLst>
                            <p:childTnLst>
                              <p:par>
                                <p:cTn id="48" presetID="1" presetClass="entr" presetSubtype="0" fill="hold" nodeType="afterEffect">
                                  <p:stCondLst>
                                    <p:cond delay="50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p:stCondLst>
                              <p:cond delay="5500"/>
                            </p:stCondLst>
                            <p:childTnLst>
                              <p:par>
                                <p:cTn id="51" presetID="1" presetClass="entr" presetSubtype="0" fill="hold" nodeType="afterEffect">
                                  <p:stCondLst>
                                    <p:cond delay="50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6000"/>
                            </p:stCondLst>
                            <p:childTnLst>
                              <p:par>
                                <p:cTn id="54" presetID="1" presetClass="entr" presetSubtype="0" fill="hold"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50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7000"/>
                            </p:stCondLst>
                            <p:childTnLst>
                              <p:par>
                                <p:cTn id="60" presetID="1" presetClass="entr" presetSubtype="0" fill="hold" nodeType="afterEffect">
                                  <p:stCondLst>
                                    <p:cond delay="50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7500"/>
                            </p:stCondLst>
                            <p:childTnLst>
                              <p:par>
                                <p:cTn id="63" presetID="1" presetClass="entr" presetSubtype="0" fill="hold" nodeType="afterEffect">
                                  <p:stCondLst>
                                    <p:cond delay="500"/>
                                  </p:stCondLst>
                                  <p:childTnLst>
                                    <p:set>
                                      <p:cBhvr>
                                        <p:cTn id="64" dur="1" fill="hold">
                                          <p:stCondLst>
                                            <p:cond delay="0"/>
                                          </p:stCondLst>
                                        </p:cTn>
                                        <p:tgtEl>
                                          <p:spTgt spid="35"/>
                                        </p:tgtEl>
                                        <p:attrNameLst>
                                          <p:attrName>style.visibility</p:attrName>
                                        </p:attrNameLst>
                                      </p:cBhvr>
                                      <p:to>
                                        <p:strVal val="visible"/>
                                      </p:to>
                                    </p:set>
                                  </p:childTnLst>
                                </p:cTn>
                              </p:par>
                            </p:childTnLst>
                          </p:cTn>
                        </p:par>
                        <p:par>
                          <p:cTn id="65" fill="hold">
                            <p:stCondLst>
                              <p:cond delay="80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par>
                          <p:cTn id="68" fill="hold">
                            <p:stCondLst>
                              <p:cond delay="8500"/>
                            </p:stCondLst>
                            <p:childTnLst>
                              <p:par>
                                <p:cTn id="69" presetID="1" presetClass="entr" presetSubtype="0" fill="hold" nodeType="afterEffect">
                                  <p:stCondLst>
                                    <p:cond delay="500"/>
                                  </p:stCondLst>
                                  <p:childTnLst>
                                    <p:set>
                                      <p:cBhvr>
                                        <p:cTn id="70" dur="1" fill="hold">
                                          <p:stCondLst>
                                            <p:cond delay="0"/>
                                          </p:stCondLst>
                                        </p:cTn>
                                        <p:tgtEl>
                                          <p:spTgt spid="37"/>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50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9500"/>
                            </p:stCondLst>
                            <p:childTnLst>
                              <p:par>
                                <p:cTn id="75" presetID="1" presetClass="entr" presetSubtype="0" fill="hold" nodeType="afterEffect">
                                  <p:stCondLst>
                                    <p:cond delay="500"/>
                                  </p:stCondLst>
                                  <p:childTnLst>
                                    <p:set>
                                      <p:cBhvr>
                                        <p:cTn id="76" dur="1" fill="hold">
                                          <p:stCondLst>
                                            <p:cond delay="0"/>
                                          </p:stCondLst>
                                        </p:cTn>
                                        <p:tgtEl>
                                          <p:spTgt spid="39"/>
                                        </p:tgtEl>
                                        <p:attrNameLst>
                                          <p:attrName>style.visibility</p:attrName>
                                        </p:attrNameLst>
                                      </p:cBhvr>
                                      <p:to>
                                        <p:strVal val="visible"/>
                                      </p:to>
                                    </p:set>
                                  </p:childTnLst>
                                </p:cTn>
                              </p:par>
                            </p:childTnLst>
                          </p:cTn>
                        </p:par>
                        <p:par>
                          <p:cTn id="77" fill="hold">
                            <p:stCondLst>
                              <p:cond delay="10000"/>
                            </p:stCondLst>
                            <p:childTnLst>
                              <p:par>
                                <p:cTn id="78" presetID="1" presetClass="entr" presetSubtype="0" fill="hold" nodeType="afterEffect">
                                  <p:stCondLst>
                                    <p:cond delay="50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10500"/>
                            </p:stCondLst>
                            <p:childTnLst>
                              <p:par>
                                <p:cTn id="81" presetID="1" presetClass="entr" presetSubtype="0" fill="hold" nodeType="afterEffect">
                                  <p:stCondLst>
                                    <p:cond delay="500"/>
                                  </p:stCondLst>
                                  <p:childTnLst>
                                    <p:set>
                                      <p:cBhvr>
                                        <p:cTn id="82" dur="1" fill="hold">
                                          <p:stCondLst>
                                            <p:cond delay="0"/>
                                          </p:stCondLst>
                                        </p:cTn>
                                        <p:tgtEl>
                                          <p:spTgt spid="41"/>
                                        </p:tgtEl>
                                        <p:attrNameLst>
                                          <p:attrName>style.visibility</p:attrName>
                                        </p:attrNameLst>
                                      </p:cBhvr>
                                      <p:to>
                                        <p:strVal val="visible"/>
                                      </p:to>
                                    </p:set>
                                  </p:childTnLst>
                                </p:cTn>
                              </p:par>
                            </p:childTnLst>
                          </p:cTn>
                        </p:par>
                        <p:par>
                          <p:cTn id="83" fill="hold">
                            <p:stCondLst>
                              <p:cond delay="11000"/>
                            </p:stCondLst>
                            <p:childTnLst>
                              <p:par>
                                <p:cTn id="84" presetID="1" presetClass="entr" presetSubtype="0" fill="hold" nodeType="afterEffect">
                                  <p:stCondLst>
                                    <p:cond delay="500"/>
                                  </p:stCondLst>
                                  <p:childTnLst>
                                    <p:set>
                                      <p:cBhvr>
                                        <p:cTn id="85" dur="1" fill="hold">
                                          <p:stCondLst>
                                            <p:cond delay="0"/>
                                          </p:stCondLst>
                                        </p:cTn>
                                        <p:tgtEl>
                                          <p:spTgt spid="42"/>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nodeType="afterEffect">
                                  <p:stCondLst>
                                    <p:cond delay="50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12000"/>
                            </p:stCondLst>
                            <p:childTnLst>
                              <p:par>
                                <p:cTn id="90" presetID="1" presetClass="entr" presetSubtype="0" fill="hold" nodeType="afterEffect">
                                  <p:stCondLst>
                                    <p:cond delay="500"/>
                                  </p:stCondLst>
                                  <p:childTnLst>
                                    <p:set>
                                      <p:cBhvr>
                                        <p:cTn id="91" dur="1" fill="hold">
                                          <p:stCondLst>
                                            <p:cond delay="0"/>
                                          </p:stCondLst>
                                        </p:cTn>
                                        <p:tgtEl>
                                          <p:spTgt spid="44"/>
                                        </p:tgtEl>
                                        <p:attrNameLst>
                                          <p:attrName>style.visibility</p:attrName>
                                        </p:attrNameLst>
                                      </p:cBhvr>
                                      <p:to>
                                        <p:strVal val="visible"/>
                                      </p:to>
                                    </p:set>
                                  </p:childTnLst>
                                </p:cTn>
                              </p:par>
                            </p:childTnLst>
                          </p:cTn>
                        </p:par>
                        <p:par>
                          <p:cTn id="92" fill="hold">
                            <p:stCondLst>
                              <p:cond delay="12500"/>
                            </p:stCondLst>
                            <p:childTnLst>
                              <p:par>
                                <p:cTn id="93" presetID="1" presetClass="entr" presetSubtype="0" fill="hold" nodeType="afterEffect">
                                  <p:stCondLst>
                                    <p:cond delay="500"/>
                                  </p:stCondLst>
                                  <p:childTnLst>
                                    <p:set>
                                      <p:cBhvr>
                                        <p:cTn id="94" dur="1" fill="hold">
                                          <p:stCondLst>
                                            <p:cond delay="0"/>
                                          </p:stCondLst>
                                        </p:cTn>
                                        <p:tgtEl>
                                          <p:spTgt spid="45"/>
                                        </p:tgtEl>
                                        <p:attrNameLst>
                                          <p:attrName>style.visibility</p:attrName>
                                        </p:attrNameLst>
                                      </p:cBhvr>
                                      <p:to>
                                        <p:strVal val="visible"/>
                                      </p:to>
                                    </p:set>
                                  </p:childTnLst>
                                </p:cTn>
                              </p:par>
                            </p:childTnLst>
                          </p:cTn>
                        </p:par>
                        <p:par>
                          <p:cTn id="95" fill="hold">
                            <p:stCondLst>
                              <p:cond delay="13000"/>
                            </p:stCondLst>
                            <p:childTnLst>
                              <p:par>
                                <p:cTn id="96" presetID="1" presetClass="entr" presetSubtype="0" fill="hold" nodeType="afterEffect">
                                  <p:stCondLst>
                                    <p:cond delay="500"/>
                                  </p:stCondLst>
                                  <p:childTnLst>
                                    <p:set>
                                      <p:cBhvr>
                                        <p:cTn id="97" dur="1" fill="hold">
                                          <p:stCondLst>
                                            <p:cond delay="0"/>
                                          </p:stCondLst>
                                        </p:cTn>
                                        <p:tgtEl>
                                          <p:spTgt spid="46"/>
                                        </p:tgtEl>
                                        <p:attrNameLst>
                                          <p:attrName>style.visibility</p:attrName>
                                        </p:attrNameLst>
                                      </p:cBhvr>
                                      <p:to>
                                        <p:strVal val="visible"/>
                                      </p:to>
                                    </p:set>
                                  </p:childTnLst>
                                </p:cTn>
                              </p:par>
                            </p:childTnLst>
                          </p:cTn>
                        </p:par>
                        <p:par>
                          <p:cTn id="98" fill="hold">
                            <p:stCondLst>
                              <p:cond delay="13500"/>
                            </p:stCondLst>
                            <p:childTnLst>
                              <p:par>
                                <p:cTn id="99" presetID="1" presetClass="entr" presetSubtype="0" fill="hold" nodeType="afterEffect">
                                  <p:stCondLst>
                                    <p:cond delay="500"/>
                                  </p:stCondLst>
                                  <p:childTnLst>
                                    <p:set>
                                      <p:cBhvr>
                                        <p:cTn id="100" dur="1" fill="hold">
                                          <p:stCondLst>
                                            <p:cond delay="0"/>
                                          </p:stCondLst>
                                        </p:cTn>
                                        <p:tgtEl>
                                          <p:spTgt spid="47"/>
                                        </p:tgtEl>
                                        <p:attrNameLst>
                                          <p:attrName>style.visibility</p:attrName>
                                        </p:attrNameLst>
                                      </p:cBhvr>
                                      <p:to>
                                        <p:strVal val="visible"/>
                                      </p:to>
                                    </p:set>
                                  </p:childTnLst>
                                </p:cTn>
                              </p:par>
                            </p:childTnLst>
                          </p:cTn>
                        </p:par>
                        <p:par>
                          <p:cTn id="101" fill="hold">
                            <p:stCondLst>
                              <p:cond delay="14000"/>
                            </p:stCondLst>
                            <p:childTnLst>
                              <p:par>
                                <p:cTn id="102" presetID="1" presetClass="entr" presetSubtype="0" fill="hold" nodeType="afterEffect">
                                  <p:stCondLst>
                                    <p:cond delay="50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2378678710"/>
              </p:ext>
            </p:extLst>
          </p:nvPr>
        </p:nvGraphicFramePr>
        <p:xfrm>
          <a:off x="999545"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507" y="889660"/>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11902" y="3251349"/>
            <a:ext cx="3174398" cy="1190400"/>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8367428" y="293137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1425216" y="2750072"/>
            <a:ext cx="2627061" cy="2463196"/>
            <a:chOff x="-384701" y="4806381"/>
            <a:chExt cx="3777863" cy="2463196"/>
          </a:xfrm>
        </p:grpSpPr>
        <p:sp>
          <p:nvSpPr>
            <p:cNvPr id="52" name="Rectangle 51">
              <a:extLst>
                <a:ext uri="{FF2B5EF4-FFF2-40B4-BE49-F238E27FC236}">
                  <a16:creationId xmlns:a16="http://schemas.microsoft.com/office/drawing/2014/main" id="{C8DBD9F1-3BBD-B444-B245-EB01A2F595D7}"/>
                </a:ext>
              </a:extLst>
            </p:cNvPr>
            <p:cNvSpPr/>
            <p:nvPr/>
          </p:nvSpPr>
          <p:spPr>
            <a:xfrm>
              <a:off x="-384701" y="5884582"/>
              <a:ext cx="3777863" cy="1384995"/>
            </a:xfrm>
            <a:prstGeom prst="rect">
              <a:avLst/>
            </a:prstGeom>
          </p:spPr>
          <p:txBody>
            <a:bodyPr wrap="square">
              <a:spAutoFit/>
            </a:bodyPr>
            <a:lstStyle/>
            <a:p>
              <a:pPr algn="ctr"/>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995967" y="4806381"/>
              <a:ext cx="1177544" cy="963283"/>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5265625" y="2528864"/>
            <a:ext cx="3777863" cy="1550134"/>
            <a:chOff x="3473552" y="4548009"/>
            <a:chExt cx="3777863" cy="1550134"/>
          </a:xfrm>
        </p:grpSpPr>
        <p:sp>
          <p:nvSpPr>
            <p:cNvPr id="55" name="Rectangle 54">
              <a:extLst>
                <a:ext uri="{FF2B5EF4-FFF2-40B4-BE49-F238E27FC236}">
                  <a16:creationId xmlns:a16="http://schemas.microsoft.com/office/drawing/2014/main" id="{B6A40E17-543C-9D44-B9D2-7EA0A7CBB391}"/>
                </a:ext>
              </a:extLst>
            </p:cNvPr>
            <p:cNvSpPr/>
            <p:nvPr/>
          </p:nvSpPr>
          <p:spPr>
            <a:xfrm>
              <a:off x="3473552" y="4548009"/>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3627237" y="5277321"/>
              <a:ext cx="1548569" cy="820822"/>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Oval 21">
            <a:extLst>
              <a:ext uri="{FF2B5EF4-FFF2-40B4-BE49-F238E27FC236}">
                <a16:creationId xmlns:a16="http://schemas.microsoft.com/office/drawing/2014/main" id="{44E3655B-AF4E-B64D-8159-58C194E87976}"/>
              </a:ext>
            </a:extLst>
          </p:cNvPr>
          <p:cNvSpPr/>
          <p:nvPr/>
        </p:nvSpPr>
        <p:spPr>
          <a:xfrm>
            <a:off x="7639428" y="2538580"/>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9000" y="1960486"/>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197999" y="2592433"/>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7841</TotalTime>
  <Words>3771</Words>
  <Application>Microsoft Macintosh PowerPoint</Application>
  <PresentationFormat>Widescreen</PresentationFormat>
  <Paragraphs>398</Paragraphs>
  <Slides>29</Slides>
  <Notes>28</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Borg MOEA</vt:lpstr>
      <vt:lpstr>Problem formulation - notation</vt:lpstr>
      <vt:lpstr>Problem formulation - PED</vt:lpstr>
      <vt:lpstr>Problem formulation - optimization</vt:lpstr>
      <vt:lpstr>Data used for the simulation</vt:lpstr>
      <vt:lpstr>Simulation setup</vt:lpstr>
      <vt:lpstr>Optimization run</vt:lpstr>
      <vt:lpstr>Obtained solutions</vt:lpstr>
      <vt:lpstr>Obtained solutions</vt:lpstr>
      <vt:lpstr>Initial evaluation</vt:lpstr>
      <vt:lpstr>Initial evaluation</vt:lpstr>
      <vt:lpstr>Summary and future research plan</vt:lpstr>
      <vt:lpstr>References</vt:lpstr>
      <vt:lpstr>PowerPoint Presentation</vt:lpstr>
      <vt:lpstr>PowerPoint Presentation</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1008</cp:revision>
  <dcterms:created xsi:type="dcterms:W3CDTF">2019-07-31T12:43:44Z</dcterms:created>
  <dcterms:modified xsi:type="dcterms:W3CDTF">2019-08-06T20:21:01Z</dcterms:modified>
</cp:coreProperties>
</file>